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68" r:id="rId3"/>
    <p:sldId id="300" r:id="rId4"/>
    <p:sldId id="258" r:id="rId5"/>
    <p:sldId id="257" r:id="rId6"/>
    <p:sldId id="259" r:id="rId7"/>
    <p:sldId id="260" r:id="rId8"/>
    <p:sldId id="279" r:id="rId9"/>
    <p:sldId id="280" r:id="rId10"/>
    <p:sldId id="282" r:id="rId11"/>
    <p:sldId id="281" r:id="rId12"/>
    <p:sldId id="283" r:id="rId13"/>
    <p:sldId id="284" r:id="rId14"/>
    <p:sldId id="285" r:id="rId15"/>
    <p:sldId id="286" r:id="rId16"/>
    <p:sldId id="296" r:id="rId17"/>
    <p:sldId id="262" r:id="rId18"/>
    <p:sldId id="288" r:id="rId19"/>
    <p:sldId id="289" r:id="rId20"/>
    <p:sldId id="263" r:id="rId21"/>
    <p:sldId id="290" r:id="rId22"/>
    <p:sldId id="291" r:id="rId23"/>
    <p:sldId id="298" r:id="rId24"/>
    <p:sldId id="299" r:id="rId25"/>
    <p:sldId id="264" r:id="rId26"/>
    <p:sldId id="292" r:id="rId27"/>
    <p:sldId id="293" r:id="rId28"/>
    <p:sldId id="272" r:id="rId29"/>
    <p:sldId id="295" r:id="rId30"/>
    <p:sldId id="29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D5DC"/>
    <a:srgbClr val="AAC7BE"/>
    <a:srgbClr val="BBD0DE"/>
    <a:srgbClr val="F5D2C6"/>
    <a:srgbClr val="EDE9E0"/>
    <a:srgbClr val="FFFDF1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13"/>
    <p:restoredTop sz="73423"/>
  </p:normalViewPr>
  <p:slideViewPr>
    <p:cSldViewPr snapToGrid="0">
      <p:cViewPr varScale="1">
        <p:scale>
          <a:sx n="78" d="100"/>
          <a:sy n="78" d="100"/>
        </p:scale>
        <p:origin x="132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133E4B-891C-2E49-844E-248040D766AD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4897B-6993-6540-A168-321B1603C6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128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9336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1820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861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8480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758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138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409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i="1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824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786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588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7888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485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0920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66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5825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321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8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32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0277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1221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4010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167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7293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4156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3240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731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22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33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314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4897B-6993-6540-A168-321B1603C6D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236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655962-8297-EAF7-4A9E-0FB4804CA8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D91580-6974-7AB9-F3A6-EF96C2D7A1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5E12DF-B1B0-7086-A667-634134E7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B850E3-A445-CD6D-53A1-92C23C154F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9142A-8663-54ED-CA9C-A4031DF7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90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3C1E2-5B6F-110A-19F9-5D7CB0432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48820D-84FF-6F2A-68F5-C67AEEB3F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74F1B4-C995-396B-CE06-1758DD2EF2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A7327-CE4C-422C-C255-3DBC35D0D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9A225-1E53-79CA-B8C9-119B923B3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83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ADC66B-50D5-2085-35DA-DA8D98ACC2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E197F2-CC60-51FD-7FD0-3DCE62D58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81F79-48EF-359F-4195-2260570C6F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D47B9-DF86-284A-E08F-FDC446CE1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1F0D00-CD6D-4273-514E-4E2814E19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40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C3D3D-24DB-C1D9-563A-1097A99C2B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3A53A-4178-03B4-6EF6-A4C7A90CF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338BB0-9F2A-3A43-4997-628D2854F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4218D4-609F-CB4E-219F-41E6FCC02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066244-F08A-9034-DEDE-8D824EC41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8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426E7-17D3-E42F-CC6A-2472DF33F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6B310-F694-452F-2945-19BB2E3FE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60509-0E70-572F-AED5-FFC0411C8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8A4B6B-6E3D-4CFE-6A90-076A4710D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DEF801-372B-1CC1-20C3-D1ED3ECD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61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16A6F-EA8D-C6F6-4D09-02BFCC703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6ED99-28BA-4DD2-FB03-D4C8845E9B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9AB22B-4431-6FA9-64BE-00D42F905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42204-FA7C-DB3A-6EAC-D0422BA47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E5C701-C2AD-EDF2-D9E3-136B38C0A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5CEAF0-8ADD-19A0-B8E1-8C7EF9119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80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63FE-4578-3FA1-5930-0430FFBCE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AFE71-99B3-2D58-029D-6799189648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3D43E-2363-09C0-E9FC-8DB5AF4F9E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2470D7E-36C9-66A2-9A9B-F572EB5633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8ADCBF-3FD2-E7FF-5BB7-C1E59A99EB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BF0515-3870-D691-A990-2F88AC8F3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1AC427-DAEC-0560-7650-57937025A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39D263-FC99-88E9-76B7-1E41F22F6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79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DCD2F-B97A-659C-9612-3F7D845FD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1288C17-FFA5-C4D2-42CE-62235FE12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47BA85-B93C-944E-CEF9-1196C50E6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8B3256-BA03-0C2C-1323-9FE3C95EF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59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6436BD-8D85-A30E-14BE-FDBA9B9D1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7C0FB3-29A1-7240-764B-DE49314AC1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C59E87-9572-73FC-9B11-1E0469E7C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040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EED3B-DA39-2962-2C69-6E0267DFE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8D31ED-012E-61CA-985A-C1A37CA56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E10AB4-1C03-6733-A5D1-B60DCFAB02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A7A3F6-F978-9E4B-BA9C-FDA4DFCEEE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C0805E-8539-2529-2A8B-B27EE7AD1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833079-365E-605C-382C-D53C65049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680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A44B8-55E6-144D-2BFC-9A6B590D6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EAC4F47-7F38-7156-D8CE-69B8054FF7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17C8F7-AF75-24F2-F14B-9989B81FBB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4A961-1FD5-1733-499A-C52FC982C9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DA0192-1775-4AF6-E739-738077607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E70B1-893E-5CE2-5433-E9D35CDFE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680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4E5D65C-6F62-5161-D328-90AA4E93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E50FD9-AEB4-65BB-74F4-F2D10E03CF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0EDA6-69E3-0A74-24BE-04B3B5130C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E9D2D0-8C13-6A49-9699-D02377A8AFA1}" type="datetimeFigureOut">
              <a:rPr lang="en-US" smtClean="0"/>
              <a:t>9/28/23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F8D22F-98F3-6B32-8766-92E267CB5E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F6400-DEB9-3BBF-E200-8D1DFED3FD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4F463-A07A-9E46-A0E9-8B8FEF19AC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9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://www.churchadministrators.net/resources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urchadministrators.net/resources" TargetMode="Externa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tivertonchurch.org/blo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openxmlformats.org/officeDocument/2006/relationships/hyperlink" Target="http://www.churchadministrators.net/shop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urchadministrators.net/shop" TargetMode="External"/><Relationship Id="rId4" Type="http://schemas.openxmlformats.org/officeDocument/2006/relationships/image" Target="../media/image21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urchadministrators.net/shop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hurchadministrators.net/shop" TargetMode="External"/><Relationship Id="rId4" Type="http://schemas.openxmlformats.org/officeDocument/2006/relationships/hyperlink" Target="http://www.churchadministrators.net/resource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hurchadministrators.net/course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37726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97FE069-F242-B7DE-B66C-28CD6C7D8A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5908" y="-3115378"/>
            <a:ext cx="12217908" cy="18796782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F1C46551-E1C7-4CB7-B59C-3B16F2F9D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204546"/>
            <a:ext cx="10484069" cy="172712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"/>
              </a:rPr>
              <a:t>‘Bad’ (less effective) communication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25A27994-0A27-1410-DEC3-A8D5C34936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532" y="1742489"/>
            <a:ext cx="6766034" cy="4910965"/>
          </a:xfrm>
        </p:spPr>
        <p:txBody>
          <a:bodyPr>
            <a:normAutofit/>
          </a:bodyPr>
          <a:lstStyle/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Last minute/rushed </a:t>
            </a:r>
          </a:p>
          <a:p>
            <a:r>
              <a:rPr lang="en-US" sz="35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Over complicated or too difficult to understand </a:t>
            </a:r>
            <a:endParaRPr lang="en-GB" sz="35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Details constantly changing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Pitching to the wrong audience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Using exclusive language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Lack of team </a:t>
            </a:r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Not communicating with God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7173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4AC96EE-132C-6651-8B24-CBF499D4FA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5908" y="-4739115"/>
            <a:ext cx="12217908" cy="187967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9A779024-9513-05CC-42A7-9B84480DF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204546"/>
            <a:ext cx="10484069" cy="172712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"/>
              </a:rPr>
              <a:t>‘Bad’ (less effective) communication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8F1CE962-797C-A936-9FC3-4D2A96E1B6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532" y="1742489"/>
            <a:ext cx="6766034" cy="4910965"/>
          </a:xfrm>
        </p:spPr>
        <p:txBody>
          <a:bodyPr>
            <a:normAutofit/>
          </a:bodyPr>
          <a:lstStyle/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Last minute/rushed </a:t>
            </a: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Over complicated or too difficult to understand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Details constantly changing </a:t>
            </a:r>
            <a:endParaRPr lang="en-GB" sz="35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Pitching to the wrong audience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Using exclusive language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Lack of team </a:t>
            </a:r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Not communicating with God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9277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505C040-879F-1D2F-7F5F-B9C7147A7F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5908" y="-6536384"/>
            <a:ext cx="12217908" cy="187967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EBDC4BFC-EBE5-A9B1-91D3-DE3618350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204546"/>
            <a:ext cx="10484069" cy="172712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"/>
              </a:rPr>
              <a:t>‘Bad’ (less effective) communication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9212E09-E80E-1E0F-E597-D4F892D1AF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532" y="1742489"/>
            <a:ext cx="6766034" cy="4910965"/>
          </a:xfrm>
        </p:spPr>
        <p:txBody>
          <a:bodyPr>
            <a:normAutofit/>
          </a:bodyPr>
          <a:lstStyle/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Last minute/rushed </a:t>
            </a: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Over complicated or too difficult to understand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Details constantly changing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Pitching to the wrong audience </a:t>
            </a:r>
            <a:endParaRPr lang="en-GB" sz="35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Using exclusive language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Lack of team </a:t>
            </a:r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Not communicating with God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753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E9F421-E645-D049-ECF4-2391A0EC50C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5908" y="-8863622"/>
            <a:ext cx="12217908" cy="187967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5E71486-FD1C-E427-3B6F-97818D0BB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204546"/>
            <a:ext cx="10484069" cy="172712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"/>
              </a:rPr>
              <a:t>‘Bad’ (less effective) communication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D3B2B5B-A7C0-129B-B526-475A4E8B8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532" y="1742489"/>
            <a:ext cx="6766034" cy="4910965"/>
          </a:xfrm>
        </p:spPr>
        <p:txBody>
          <a:bodyPr>
            <a:normAutofit/>
          </a:bodyPr>
          <a:lstStyle/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Last minute/rushed </a:t>
            </a: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Over complicated or too difficult to understand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Details constantly changing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Pitching to the wrong audience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Using exclusive language</a:t>
            </a:r>
            <a:endParaRPr lang="en-GB" sz="35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Lack of team </a:t>
            </a:r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Not communicating with God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726034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1810CF6-BFA3-17B0-1925-1F2F1003B18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5908" y="-10058400"/>
            <a:ext cx="12217908" cy="1879678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C6844C3-207B-4911-E34C-37BDE83D0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204546"/>
            <a:ext cx="10484069" cy="172712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"/>
              </a:rPr>
              <a:t>‘Bad’ (less effective) communication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91CA86B-C2C3-D8F4-0409-F92F31AE3B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532" y="1742489"/>
            <a:ext cx="6766034" cy="4910965"/>
          </a:xfrm>
        </p:spPr>
        <p:txBody>
          <a:bodyPr>
            <a:normAutofit/>
          </a:bodyPr>
          <a:lstStyle/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Last minute/rushed </a:t>
            </a: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Over complicated or too difficult to understand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Details constantly changing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Pitching to the wrong audience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Using exclusive language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Lack of team </a:t>
            </a:r>
            <a:r>
              <a:rPr lang="en-US" sz="3500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en-GB" sz="35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Not communicating with God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225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471E4E5-7471-DBD8-DAB5-8E71711B82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12954" y="-11938782"/>
            <a:ext cx="12217908" cy="1879678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78286E4-9F33-6E4D-005F-0CDA97F136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204546"/>
            <a:ext cx="10484069" cy="172712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"/>
              </a:rPr>
              <a:t>‘Bad’ (less effective) communication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8C1D1A4-CD8B-FC70-7AA8-42BDA9707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532" y="1742489"/>
            <a:ext cx="6766034" cy="4910965"/>
          </a:xfrm>
        </p:spPr>
        <p:txBody>
          <a:bodyPr>
            <a:normAutofit/>
          </a:bodyPr>
          <a:lstStyle/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Last minute/rushed </a:t>
            </a: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Over complicated or too difficult to understand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Details constantly changing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Pitching to the wrong audience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Using exclusive language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Lack of team </a:t>
            </a:r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Not communicating with God</a:t>
            </a:r>
            <a:endParaRPr lang="en-GB" sz="3500" kern="100" dirty="0"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4283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1D5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's hands in a pose&#10;&#10;Description automatically generated">
            <a:extLst>
              <a:ext uri="{FF2B5EF4-FFF2-40B4-BE49-F238E27FC236}">
                <a16:creationId xmlns:a16="http://schemas.microsoft.com/office/drawing/2014/main" id="{A7BB84CD-CD2D-EB4C-40C5-64550F4DDE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858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0792F6E-EAA8-7D3B-C323-CF589BADF98E}"/>
              </a:ext>
            </a:extLst>
          </p:cNvPr>
          <p:cNvSpPr txBox="1"/>
          <p:nvPr/>
        </p:nvSpPr>
        <p:spPr>
          <a:xfrm>
            <a:off x="7366001" y="914007"/>
            <a:ext cx="4351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God, I surrender every detail of this week into your loving care</a:t>
            </a:r>
            <a:endParaRPr lang="en-GB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E81E4E-6A3E-F361-22E8-6D07961FD9D9}"/>
              </a:ext>
            </a:extLst>
          </p:cNvPr>
          <p:cNvSpPr txBox="1"/>
          <p:nvPr/>
        </p:nvSpPr>
        <p:spPr>
          <a:xfrm>
            <a:off x="7366001" y="2604618"/>
            <a:ext cx="43518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May I know your strength, wisdom and peace so that I may meet any challenges ahead with love and grace</a:t>
            </a:r>
            <a:endParaRPr lang="en-GB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F5987F3-154D-E2DA-1B1C-53D65064B60B}"/>
              </a:ext>
            </a:extLst>
          </p:cNvPr>
          <p:cNvSpPr txBox="1"/>
          <p:nvPr/>
        </p:nvSpPr>
        <p:spPr>
          <a:xfrm>
            <a:off x="7366001" y="5274610"/>
            <a:ext cx="43518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Amen </a:t>
            </a:r>
            <a:endParaRPr lang="en-GB" sz="3200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76181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B7675064-41D8-2AF6-4996-606CF45E9B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3906676"/>
            <a:ext cx="5519738" cy="21472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b="1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Solutions: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strategy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Monthly/Yearly/T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ermly planning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lanning board/spreadsheet</a:t>
            </a: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7C2270-DEDC-061C-89F5-AC9D4D61456B}"/>
              </a:ext>
            </a:extLst>
          </p:cNvPr>
          <p:cNvSpPr txBox="1"/>
          <p:nvPr/>
        </p:nvSpPr>
        <p:spPr>
          <a:xfrm>
            <a:off x="702386" y="4795652"/>
            <a:ext cx="453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www.churchadministrators.net/resources</a:t>
            </a:r>
            <a:r>
              <a:rPr lang="en-US" sz="2000" dirty="0"/>
              <a:t> </a:t>
            </a:r>
          </a:p>
        </p:txBody>
      </p:sp>
      <p:sp>
        <p:nvSpPr>
          <p:cNvPr id="10" name="Document 9">
            <a:extLst>
              <a:ext uri="{FF2B5EF4-FFF2-40B4-BE49-F238E27FC236}">
                <a16:creationId xmlns:a16="http://schemas.microsoft.com/office/drawing/2014/main" id="{7E1DA975-98CF-1991-7CB3-88950B47FF9C}"/>
              </a:ext>
            </a:extLst>
          </p:cNvPr>
          <p:cNvSpPr>
            <a:spLocks/>
          </p:cNvSpPr>
          <p:nvPr/>
        </p:nvSpPr>
        <p:spPr>
          <a:xfrm flipH="1" flipV="1">
            <a:off x="0" y="3052607"/>
            <a:ext cx="12192000" cy="4543425"/>
          </a:xfrm>
          <a:prstGeom prst="flowChartDocumen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361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cument 9">
            <a:extLst>
              <a:ext uri="{FF2B5EF4-FFF2-40B4-BE49-F238E27FC236}">
                <a16:creationId xmlns:a16="http://schemas.microsoft.com/office/drawing/2014/main" id="{7E1DA975-98CF-1991-7CB3-88950B47FF9C}"/>
              </a:ext>
            </a:extLst>
          </p:cNvPr>
          <p:cNvSpPr>
            <a:spLocks/>
          </p:cNvSpPr>
          <p:nvPr/>
        </p:nvSpPr>
        <p:spPr>
          <a:xfrm flipH="1" flipV="1">
            <a:off x="0" y="5986301"/>
            <a:ext cx="12192000" cy="4543425"/>
          </a:xfrm>
          <a:prstGeom prst="flowChartDocumen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8E857079-2C10-D8A8-6CDD-9BE50D794EEE}"/>
              </a:ext>
            </a:extLst>
          </p:cNvPr>
          <p:cNvSpPr txBox="1">
            <a:spLocks/>
          </p:cNvSpPr>
          <p:nvPr/>
        </p:nvSpPr>
        <p:spPr>
          <a:xfrm>
            <a:off x="6096000" y="3906676"/>
            <a:ext cx="5519738" cy="214728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 strategy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Monthly/Yearly/Termly planning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Planning board/spreadsheet</a:t>
            </a:r>
            <a:endParaRPr lang="en-GB" sz="32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358E05-9660-AB36-A910-15E0FB9ED2DD}"/>
              </a:ext>
            </a:extLst>
          </p:cNvPr>
          <p:cNvSpPr txBox="1"/>
          <p:nvPr/>
        </p:nvSpPr>
        <p:spPr>
          <a:xfrm>
            <a:off x="702386" y="4795652"/>
            <a:ext cx="4539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5"/>
              </a:rPr>
              <a:t>www.churchadministrators.net/resources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167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cument 9">
            <a:extLst>
              <a:ext uri="{FF2B5EF4-FFF2-40B4-BE49-F238E27FC236}">
                <a16:creationId xmlns:a16="http://schemas.microsoft.com/office/drawing/2014/main" id="{7E1DA975-98CF-1991-7CB3-88950B47FF9C}"/>
              </a:ext>
            </a:extLst>
          </p:cNvPr>
          <p:cNvSpPr>
            <a:spLocks/>
          </p:cNvSpPr>
          <p:nvPr/>
        </p:nvSpPr>
        <p:spPr>
          <a:xfrm flipH="1" flipV="1">
            <a:off x="0" y="7680626"/>
            <a:ext cx="12192000" cy="4543425"/>
          </a:xfrm>
          <a:prstGeom prst="flowChartDocument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C0033F-A11F-BC27-5D82-D6947ECEC7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0441" y="270742"/>
            <a:ext cx="5650626" cy="6233866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02A938-9A9A-D830-7882-99C8CDFDD4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7291" y="2487995"/>
            <a:ext cx="4844694" cy="3344839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An old whiteboard</a:t>
            </a:r>
          </a:p>
          <a:p>
            <a:pPr marL="514350" indent="-514350">
              <a:buFont typeface="+mj-lt"/>
              <a:buAutoNum type="arabicPeriod"/>
            </a:pPr>
            <a:r>
              <a:rPr lang="en-US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Some extra thin whiteboard tape from Amazon</a:t>
            </a:r>
          </a:p>
          <a:p>
            <a:pPr marL="514350" indent="-514350">
              <a:buFont typeface="+mj-lt"/>
              <a:buAutoNum type="arabicPeriod"/>
            </a:pPr>
            <a:r>
              <a:rPr lang="en-US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A lot of measuring and a bit of patience!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97D6F5E-560D-67A6-0FD0-813FF946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5713" y="640203"/>
            <a:ext cx="5300500" cy="2131978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"/>
              </a:rPr>
              <a:t>St George &amp; St Paul’s Termly planning board!</a:t>
            </a:r>
          </a:p>
        </p:txBody>
      </p:sp>
    </p:spTree>
    <p:extLst>
      <p:ext uri="{BB962C8B-B14F-4D97-AF65-F5344CB8AC3E}">
        <p14:creationId xmlns:p14="http://schemas.microsoft.com/office/powerpoint/2010/main" val="40135881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blue background with black text&#10;&#10;Description automatically generated">
            <a:extLst>
              <a:ext uri="{FF2B5EF4-FFF2-40B4-BE49-F238E27FC236}">
                <a16:creationId xmlns:a16="http://schemas.microsoft.com/office/drawing/2014/main" id="{8D5A2A4C-B1C8-29B5-0822-1D9D08FFE3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58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pic>
        <p:nvPicPr>
          <p:cNvPr id="7" name="Content Placeholder 6" descr="A blue and red logo&#10;&#10;Description automatically generated">
            <a:extLst>
              <a:ext uri="{FF2B5EF4-FFF2-40B4-BE49-F238E27FC236}">
                <a16:creationId xmlns:a16="http://schemas.microsoft.com/office/drawing/2014/main" id="{3094C901-C77A-6CFB-311E-A2A4CB2415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464510" y="3890496"/>
            <a:ext cx="2420364" cy="2420364"/>
          </a:xfrm>
        </p:spPr>
      </p:pic>
      <p:pic>
        <p:nvPicPr>
          <p:cNvPr id="10" name="Picture 9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3B4D8781-0FAF-B34F-84DD-8149C9FDF2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92322" y="3998368"/>
            <a:ext cx="2114320" cy="211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1175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5640EAB-A369-503A-E735-228A509F2CF8}"/>
              </a:ext>
            </a:extLst>
          </p:cNvPr>
          <p:cNvSpPr txBox="1">
            <a:spLocks/>
          </p:cNvSpPr>
          <p:nvPr/>
        </p:nvSpPr>
        <p:spPr>
          <a:xfrm>
            <a:off x="5017477" y="3763918"/>
            <a:ext cx="7174523" cy="2839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Solutions: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what you already have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Whatever you can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do, just 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consistent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on’t beat yourself up</a:t>
            </a: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Document 8">
            <a:extLst>
              <a:ext uri="{FF2B5EF4-FFF2-40B4-BE49-F238E27FC236}">
                <a16:creationId xmlns:a16="http://schemas.microsoft.com/office/drawing/2014/main" id="{AA46FD32-920F-9D54-E67F-33740CD4FA65}"/>
              </a:ext>
            </a:extLst>
          </p:cNvPr>
          <p:cNvSpPr>
            <a:spLocks/>
          </p:cNvSpPr>
          <p:nvPr/>
        </p:nvSpPr>
        <p:spPr>
          <a:xfrm flipH="1" flipV="1">
            <a:off x="0" y="3288322"/>
            <a:ext cx="12192000" cy="5386378"/>
          </a:xfrm>
          <a:prstGeom prst="flowChartDocument">
            <a:avLst/>
          </a:prstGeom>
          <a:blipFill dpi="0" rotWithShape="0">
            <a:blip r:embed="rId4">
              <a:alphaModFix amt="94827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120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cument 8">
            <a:extLst>
              <a:ext uri="{FF2B5EF4-FFF2-40B4-BE49-F238E27FC236}">
                <a16:creationId xmlns:a16="http://schemas.microsoft.com/office/drawing/2014/main" id="{AA46FD32-920F-9D54-E67F-33740CD4FA65}"/>
              </a:ext>
            </a:extLst>
          </p:cNvPr>
          <p:cNvSpPr>
            <a:spLocks/>
          </p:cNvSpPr>
          <p:nvPr/>
        </p:nvSpPr>
        <p:spPr>
          <a:xfrm flipH="1" flipV="1">
            <a:off x="0" y="6480541"/>
            <a:ext cx="12192000" cy="5386378"/>
          </a:xfrm>
          <a:prstGeom prst="flowChartDocument">
            <a:avLst/>
          </a:prstGeom>
          <a:blipFill dpi="0" rotWithShape="0">
            <a:blip r:embed="rId4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6DE156-D026-F581-697C-EB48EA04E947}"/>
              </a:ext>
            </a:extLst>
          </p:cNvPr>
          <p:cNvSpPr txBox="1">
            <a:spLocks/>
          </p:cNvSpPr>
          <p:nvPr/>
        </p:nvSpPr>
        <p:spPr>
          <a:xfrm>
            <a:off x="5017477" y="3763918"/>
            <a:ext cx="7174523" cy="2839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Solutions: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what you already have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Whatever you can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do, just 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consistent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on’t beat yourself up</a:t>
            </a: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3962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A1034DA-A48A-B344-FD88-2CAE09B0F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92" y="878088"/>
            <a:ext cx="6683398" cy="454342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D11EE68-0304-E03F-24DF-37E6344A9CB9}"/>
              </a:ext>
            </a:extLst>
          </p:cNvPr>
          <p:cNvSpPr txBox="1"/>
          <p:nvPr/>
        </p:nvSpPr>
        <p:spPr>
          <a:xfrm>
            <a:off x="1665729" y="5630602"/>
            <a:ext cx="42027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https://www.tivertonchurch.org/blog</a:t>
            </a:r>
            <a:r>
              <a:rPr lang="en-US" sz="2000" dirty="0"/>
              <a:t>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B74B67E6-3A0C-06CE-EB45-330D032647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2763" y="2144609"/>
            <a:ext cx="4521370" cy="24273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A blog post</a:t>
            </a:r>
          </a:p>
          <a:p>
            <a:pPr marL="514350" indent="-514350">
              <a:buFont typeface="+mj-lt"/>
              <a:buAutoNum type="arabicPeriod"/>
            </a:pPr>
            <a:r>
              <a:rPr lang="en-US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Good SEO </a:t>
            </a:r>
          </a:p>
          <a:p>
            <a:pPr marL="514350" indent="-514350">
              <a:buFont typeface="+mj-lt"/>
              <a:buAutoNum type="arabicPeriod"/>
            </a:pPr>
            <a:r>
              <a:rPr lang="en-US" kern="100" dirty="0"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A way of directing people to our website</a:t>
            </a:r>
          </a:p>
          <a:p>
            <a:pPr marL="514350" indent="-514350">
              <a:buFont typeface="+mj-lt"/>
              <a:buAutoNum type="arabicPeriod"/>
            </a:pPr>
            <a:r>
              <a:rPr lang="en-US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Social media content</a:t>
            </a:r>
            <a:endParaRPr lang="en-GB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D53E13A-964C-60F3-FAC9-3362DA2E5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5363" y="321733"/>
            <a:ext cx="3556170" cy="2131978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"/>
              </a:rPr>
              <a:t>Our newsletter intro became…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1C832EF-B2B2-F9D7-22BA-E04876764775}"/>
              </a:ext>
            </a:extLst>
          </p:cNvPr>
          <p:cNvSpPr txBox="1">
            <a:spLocks/>
          </p:cNvSpPr>
          <p:nvPr/>
        </p:nvSpPr>
        <p:spPr>
          <a:xfrm>
            <a:off x="7865363" y="3898734"/>
            <a:ext cx="3556170" cy="21319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b="1" dirty="0">
                <a:latin typeface=""/>
              </a:rPr>
              <a:t>and…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68181D46-F75C-55F6-1435-1609E1528D1D}"/>
              </a:ext>
            </a:extLst>
          </p:cNvPr>
          <p:cNvSpPr txBox="1">
            <a:spLocks/>
          </p:cNvSpPr>
          <p:nvPr/>
        </p:nvSpPr>
        <p:spPr>
          <a:xfrm>
            <a:off x="7382763" y="5295478"/>
            <a:ext cx="4521370" cy="12407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3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Reduced the text in our email newsletter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37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nk and orange sky with clouds&#10;&#10;Description automatically generated">
            <a:extLst>
              <a:ext uri="{FF2B5EF4-FFF2-40B4-BE49-F238E27FC236}">
                <a16:creationId xmlns:a16="http://schemas.microsoft.com/office/drawing/2014/main" id="{95304B83-6BBD-D148-7FBC-8DA90DB585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5" y="922865"/>
            <a:ext cx="5063067" cy="5063067"/>
          </a:xfrm>
          <a:prstGeom prst="rect">
            <a:avLst/>
          </a:prstGeom>
        </p:spPr>
      </p:pic>
      <p:pic>
        <p:nvPicPr>
          <p:cNvPr id="9" name="Picture 8" descr="A pink and orange sky with clouds&#10;&#10;Description automatically generated">
            <a:extLst>
              <a:ext uri="{FF2B5EF4-FFF2-40B4-BE49-F238E27FC236}">
                <a16:creationId xmlns:a16="http://schemas.microsoft.com/office/drawing/2014/main" id="{E435C7FE-EA57-6AC0-6CD6-85EA68D62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7068" y="922865"/>
            <a:ext cx="5063067" cy="5063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6801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cument 8">
            <a:extLst>
              <a:ext uri="{FF2B5EF4-FFF2-40B4-BE49-F238E27FC236}">
                <a16:creationId xmlns:a16="http://schemas.microsoft.com/office/drawing/2014/main" id="{AA46FD32-920F-9D54-E67F-33740CD4FA65}"/>
              </a:ext>
            </a:extLst>
          </p:cNvPr>
          <p:cNvSpPr>
            <a:spLocks/>
          </p:cNvSpPr>
          <p:nvPr/>
        </p:nvSpPr>
        <p:spPr>
          <a:xfrm flipH="1" flipV="1">
            <a:off x="0" y="6480541"/>
            <a:ext cx="12192000" cy="5386378"/>
          </a:xfrm>
          <a:prstGeom prst="flowChartDocument">
            <a:avLst/>
          </a:prstGeom>
          <a:blipFill dpi="0" rotWithShape="0">
            <a:blip r:embed="rId4">
              <a:alphaModFix amt="9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F6DE156-D026-F581-697C-EB48EA04E947}"/>
              </a:ext>
            </a:extLst>
          </p:cNvPr>
          <p:cNvSpPr txBox="1">
            <a:spLocks/>
          </p:cNvSpPr>
          <p:nvPr/>
        </p:nvSpPr>
        <p:spPr>
          <a:xfrm>
            <a:off x="5017477" y="3763918"/>
            <a:ext cx="7174523" cy="2839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Solutions: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what you already have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Whatever you can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do, just 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consistent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on’t beat yourself up</a:t>
            </a: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6124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983465B-20AE-EDFE-9EDE-57E9CD734489}"/>
              </a:ext>
            </a:extLst>
          </p:cNvPr>
          <p:cNvSpPr txBox="1"/>
          <p:nvPr/>
        </p:nvSpPr>
        <p:spPr>
          <a:xfrm>
            <a:off x="501651" y="4917605"/>
            <a:ext cx="401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4"/>
              </a:rPr>
              <a:t>www.churchadministrators.net/shop</a:t>
            </a:r>
            <a:endParaRPr lang="en-US" sz="20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D19B856-12AF-E64B-8D62-214C27D42ABD}"/>
              </a:ext>
            </a:extLst>
          </p:cNvPr>
          <p:cNvSpPr txBox="1">
            <a:spLocks/>
          </p:cNvSpPr>
          <p:nvPr/>
        </p:nvSpPr>
        <p:spPr>
          <a:xfrm>
            <a:off x="5017477" y="3763918"/>
            <a:ext cx="7433733" cy="2951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Solutions: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 from other churches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other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nvest in training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uild a team with the skills you need</a:t>
            </a: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Document 9">
            <a:extLst>
              <a:ext uri="{FF2B5EF4-FFF2-40B4-BE49-F238E27FC236}">
                <a16:creationId xmlns:a16="http://schemas.microsoft.com/office/drawing/2014/main" id="{73EC53C8-6DD1-DC4E-5ED3-FBC3A824D070}"/>
              </a:ext>
            </a:extLst>
          </p:cNvPr>
          <p:cNvSpPr>
            <a:spLocks/>
          </p:cNvSpPr>
          <p:nvPr/>
        </p:nvSpPr>
        <p:spPr>
          <a:xfrm flipH="1" flipV="1">
            <a:off x="0" y="3288322"/>
            <a:ext cx="12192000" cy="5386378"/>
          </a:xfrm>
          <a:prstGeom prst="flowChartDocument">
            <a:avLst/>
          </a:prstGeom>
          <a:blipFill dpi="0" rotWithShape="0">
            <a:blip r:embed="rId5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8249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cument 9">
            <a:extLst>
              <a:ext uri="{FF2B5EF4-FFF2-40B4-BE49-F238E27FC236}">
                <a16:creationId xmlns:a16="http://schemas.microsoft.com/office/drawing/2014/main" id="{73EC53C8-6DD1-DC4E-5ED3-FBC3A824D070}"/>
              </a:ext>
            </a:extLst>
          </p:cNvPr>
          <p:cNvSpPr>
            <a:spLocks/>
          </p:cNvSpPr>
          <p:nvPr/>
        </p:nvSpPr>
        <p:spPr>
          <a:xfrm flipH="1" flipV="1">
            <a:off x="0" y="6092482"/>
            <a:ext cx="12192000" cy="5386378"/>
          </a:xfrm>
          <a:prstGeom prst="flowChartDocument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31FA3986-CA0F-380C-2E9A-E16D63EDB37D}"/>
              </a:ext>
            </a:extLst>
          </p:cNvPr>
          <p:cNvSpPr txBox="1">
            <a:spLocks/>
          </p:cNvSpPr>
          <p:nvPr/>
        </p:nvSpPr>
        <p:spPr>
          <a:xfrm>
            <a:off x="5017477" y="3763918"/>
            <a:ext cx="7433733" cy="2951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200" b="1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Solutions:</a:t>
            </a:r>
          </a:p>
          <a:p>
            <a:pPr marL="0" indent="0">
              <a:buNone/>
            </a:pP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Learn from other churches </a:t>
            </a: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&amp; 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each other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uild a team with the skills you need</a:t>
            </a:r>
          </a:p>
          <a:p>
            <a:pPr marL="0" indent="0">
              <a:buNone/>
            </a:pPr>
            <a:r>
              <a:rPr lang="en-US" sz="3200" kern="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3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nvest in training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83B9ED-D1A3-DE9F-70B2-218C79094A40}"/>
              </a:ext>
            </a:extLst>
          </p:cNvPr>
          <p:cNvSpPr txBox="1"/>
          <p:nvPr/>
        </p:nvSpPr>
        <p:spPr>
          <a:xfrm>
            <a:off x="501651" y="4917605"/>
            <a:ext cx="401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5"/>
              </a:rPr>
              <a:t>www.churchadministrators.net/shop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14233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AC7B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7D6F5E-560D-67A6-0FD0-813FF9462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6419" y="1167506"/>
            <a:ext cx="5981642" cy="2131978"/>
          </a:xfrm>
        </p:spPr>
        <p:txBody>
          <a:bodyPr>
            <a:normAutofit/>
          </a:bodyPr>
          <a:lstStyle/>
          <a:p>
            <a:r>
              <a:rPr lang="en-US" sz="3400" b="1" dirty="0">
                <a:latin typeface=""/>
              </a:rPr>
              <a:t>UCAN ONLINE TRAINING: COMMUNICATING </a:t>
            </a:r>
            <a:br>
              <a:rPr lang="en-US" sz="3400" b="1" dirty="0">
                <a:latin typeface=""/>
              </a:rPr>
            </a:br>
            <a:r>
              <a:rPr lang="en-US" sz="3400" b="1" dirty="0">
                <a:latin typeface=""/>
              </a:rPr>
              <a:t>WITH IMPACT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7F15BF-117F-3FE7-B6C7-B41CB434B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3654" y="270742"/>
            <a:ext cx="4471927" cy="62338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94F5ED1-7C8D-1548-3F26-CE9C0DE15CC3}"/>
              </a:ext>
            </a:extLst>
          </p:cNvPr>
          <p:cNvSpPr txBox="1"/>
          <p:nvPr/>
        </p:nvSpPr>
        <p:spPr>
          <a:xfrm>
            <a:off x="616419" y="3387675"/>
            <a:ext cx="4014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4"/>
              </a:rPr>
              <a:t>www.churchadministrators.net/shop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1528110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D244D8-A6E8-3406-600F-C202FB660562}"/>
              </a:ext>
            </a:extLst>
          </p:cNvPr>
          <p:cNvSpPr txBox="1"/>
          <p:nvPr/>
        </p:nvSpPr>
        <p:spPr>
          <a:xfrm>
            <a:off x="3650826" y="4465320"/>
            <a:ext cx="528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4"/>
              </a:rPr>
              <a:t>www.churchadministrators.net/resources</a:t>
            </a:r>
            <a:r>
              <a:rPr lang="en-US" sz="20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A3A17F-68AB-38EA-A817-2BFCDF18A872}"/>
              </a:ext>
            </a:extLst>
          </p:cNvPr>
          <p:cNvSpPr txBox="1"/>
          <p:nvPr/>
        </p:nvSpPr>
        <p:spPr>
          <a:xfrm>
            <a:off x="5801360" y="5831840"/>
            <a:ext cx="509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hlinkClick r:id="rId5"/>
              </a:rPr>
              <a:t>www.churchadministrators.net/shop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628018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7425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356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90765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2012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2991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17662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D5B539F-FF34-2F50-BF93-47A91E946558}"/>
              </a:ext>
            </a:extLst>
          </p:cNvPr>
          <p:cNvSpPr txBox="1"/>
          <p:nvPr/>
        </p:nvSpPr>
        <p:spPr>
          <a:xfrm>
            <a:off x="7732183" y="6102939"/>
            <a:ext cx="42580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hlinkClick r:id="rId4"/>
              </a:rPr>
              <a:t>www.churchadministrators.net/course</a:t>
            </a:r>
            <a:r>
              <a:rPr lang="en-US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236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652FB93-FA0C-0723-673E-6774E3C68C3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-25908" y="0"/>
            <a:ext cx="12217908" cy="1879678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6C913CF2-797A-50BD-A126-D84639324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204546"/>
            <a:ext cx="10484069" cy="172712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"/>
              </a:rPr>
              <a:t>‘Bad’ (less effective) communication</a:t>
            </a:r>
          </a:p>
        </p:txBody>
      </p:sp>
    </p:spTree>
    <p:extLst>
      <p:ext uri="{BB962C8B-B14F-4D97-AF65-F5344CB8AC3E}">
        <p14:creationId xmlns:p14="http://schemas.microsoft.com/office/powerpoint/2010/main" val="31273431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0F39D48-6088-FF32-EC02-91E5CBFEEF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-1384211"/>
            <a:ext cx="12217908" cy="18796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98DD8AD2-5FAC-8FAC-7EB7-98F72A2CE7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7007" y="204546"/>
            <a:ext cx="10484069" cy="1727129"/>
          </a:xfrm>
        </p:spPr>
        <p:txBody>
          <a:bodyPr>
            <a:normAutofit/>
          </a:bodyPr>
          <a:lstStyle/>
          <a:p>
            <a:pPr algn="r"/>
            <a:r>
              <a:rPr lang="en-US" b="1" dirty="0">
                <a:latin typeface=""/>
              </a:rPr>
              <a:t>‘Bad’ (less effective) communication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46D4EFC-3154-F07D-5400-74D76DB57D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3532" y="1742489"/>
            <a:ext cx="6766034" cy="4910965"/>
          </a:xfrm>
        </p:spPr>
        <p:txBody>
          <a:bodyPr>
            <a:normAutofit/>
          </a:bodyPr>
          <a:lstStyle/>
          <a:p>
            <a:r>
              <a:rPr lang="en-US" sz="3500" kern="100" dirty="0"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Last minute/rushed </a:t>
            </a: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Over complicated or too difficult to understand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Details constantly changing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Pitching to the wrong audience 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Using exclusive language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Lack of team </a:t>
            </a:r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communication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3500" kern="100" dirty="0">
                <a:solidFill>
                  <a:schemeClr val="bg2">
                    <a:lumMod val="75000"/>
                  </a:schemeClr>
                </a:solidFill>
                <a:effectLst/>
                <a:latin typeface=""/>
                <a:ea typeface="Calibri" panose="020F0502020204030204" pitchFamily="34" charset="0"/>
                <a:cs typeface="Times New Roman" panose="02020603050405020304" pitchFamily="18" charset="0"/>
              </a:rPr>
              <a:t>Not communicating with God</a:t>
            </a:r>
            <a:endParaRPr lang="en-GB" sz="3500" kern="100" dirty="0">
              <a:solidFill>
                <a:schemeClr val="bg2">
                  <a:lumMod val="75000"/>
                </a:schemeClr>
              </a:solidFill>
              <a:effectLst/>
              <a:latin typeface="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3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5483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928</TotalTime>
  <Words>596</Words>
  <Application>Microsoft Macintosh PowerPoint</Application>
  <PresentationFormat>Widescreen</PresentationFormat>
  <Paragraphs>150</Paragraphs>
  <Slides>30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‘Bad’ (less effective) communication</vt:lpstr>
      <vt:lpstr>‘Bad’ (less effective) communication</vt:lpstr>
      <vt:lpstr>‘Bad’ (less effective) communication</vt:lpstr>
      <vt:lpstr>‘Bad’ (less effective) communication</vt:lpstr>
      <vt:lpstr>‘Bad’ (less effective) communication</vt:lpstr>
      <vt:lpstr>‘Bad’ (less effective) communication</vt:lpstr>
      <vt:lpstr>‘Bad’ (less effective) communication</vt:lpstr>
      <vt:lpstr>‘Bad’ (less effective) communication</vt:lpstr>
      <vt:lpstr>PowerPoint Presentation</vt:lpstr>
      <vt:lpstr>PowerPoint Presentation</vt:lpstr>
      <vt:lpstr>PowerPoint Presentation</vt:lpstr>
      <vt:lpstr>St George &amp; St Paul’s Termly planning board!</vt:lpstr>
      <vt:lpstr>PowerPoint Presentation</vt:lpstr>
      <vt:lpstr>PowerPoint Presentation</vt:lpstr>
      <vt:lpstr>Our newsletter intro became…</vt:lpstr>
      <vt:lpstr>PowerPoint Presentation</vt:lpstr>
      <vt:lpstr>PowerPoint Presentation</vt:lpstr>
      <vt:lpstr>PowerPoint Presentation</vt:lpstr>
      <vt:lpstr>PowerPoint Presentation</vt:lpstr>
      <vt:lpstr>UCAN ONLINE TRAINING: COMMUNICATING  WITH IMPACT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Church Communications</dc:title>
  <dc:creator>Verity Yeates</dc:creator>
  <cp:lastModifiedBy>Verity Yeates</cp:lastModifiedBy>
  <cp:revision>8</cp:revision>
  <dcterms:created xsi:type="dcterms:W3CDTF">2023-09-12T14:59:10Z</dcterms:created>
  <dcterms:modified xsi:type="dcterms:W3CDTF">2023-09-28T14:52:50Z</dcterms:modified>
</cp:coreProperties>
</file>